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3" r:id="rId8"/>
    <p:sldId id="264"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5" d="100"/>
          <a:sy n="65" d="100"/>
        </p:scale>
        <p:origin x="-582"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0782CAA9-9D44-4CA0-8DAD-84C3E532D536}" type="datetimeFigureOut">
              <a:rPr lang="ru-RU" smtClean="0"/>
              <a:pPr/>
              <a:t>28.02.2012</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30FECF41-852C-4F56-A7AF-B9B6C29BA727}"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782CAA9-9D44-4CA0-8DAD-84C3E532D536}" type="datetimeFigureOut">
              <a:rPr lang="ru-RU" smtClean="0"/>
              <a:pPr/>
              <a:t>28.02.2012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0FECF41-852C-4F56-A7AF-B9B6C29BA72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782CAA9-9D44-4CA0-8DAD-84C3E532D536}" type="datetimeFigureOut">
              <a:rPr lang="ru-RU" smtClean="0"/>
              <a:pPr/>
              <a:t>28.02.2012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0FECF41-852C-4F56-A7AF-B9B6C29BA72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782CAA9-9D44-4CA0-8DAD-84C3E532D536}" type="datetimeFigureOut">
              <a:rPr lang="ru-RU" smtClean="0"/>
              <a:pPr/>
              <a:t>28.02.2012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0FECF41-852C-4F56-A7AF-B9B6C29BA72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0782CAA9-9D44-4CA0-8DAD-84C3E532D536}" type="datetimeFigureOut">
              <a:rPr lang="ru-RU" smtClean="0"/>
              <a:pPr/>
              <a:t>28.02.2012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30FECF41-852C-4F56-A7AF-B9B6C29BA727}"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782CAA9-9D44-4CA0-8DAD-84C3E532D536}" type="datetimeFigureOut">
              <a:rPr lang="ru-RU" smtClean="0"/>
              <a:pPr/>
              <a:t>28.02.2012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0FECF41-852C-4F56-A7AF-B9B6C29BA72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0782CAA9-9D44-4CA0-8DAD-84C3E532D536}" type="datetimeFigureOut">
              <a:rPr lang="ru-RU" smtClean="0"/>
              <a:pPr/>
              <a:t>28.02.2012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0FECF41-852C-4F56-A7AF-B9B6C29BA72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0782CAA9-9D44-4CA0-8DAD-84C3E532D536}" type="datetimeFigureOut">
              <a:rPr lang="ru-RU" smtClean="0"/>
              <a:pPr/>
              <a:t>28.02.2012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0FECF41-852C-4F56-A7AF-B9B6C29BA72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782CAA9-9D44-4CA0-8DAD-84C3E532D536}" type="datetimeFigureOut">
              <a:rPr lang="ru-RU" smtClean="0"/>
              <a:pPr/>
              <a:t>28.02.2012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0FECF41-852C-4F56-A7AF-B9B6C29BA72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782CAA9-9D44-4CA0-8DAD-84C3E532D536}" type="datetimeFigureOut">
              <a:rPr lang="ru-RU" smtClean="0"/>
              <a:pPr/>
              <a:t>28.02.2012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0FECF41-852C-4F56-A7AF-B9B6C29BA72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0782CAA9-9D44-4CA0-8DAD-84C3E532D536}" type="datetimeFigureOut">
              <a:rPr lang="ru-RU" smtClean="0"/>
              <a:pPr/>
              <a:t>28.02.2012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0FECF41-852C-4F56-A7AF-B9B6C29BA727}"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0782CAA9-9D44-4CA0-8DAD-84C3E532D536}" type="datetimeFigureOut">
              <a:rPr lang="ru-RU" smtClean="0"/>
              <a:pPr/>
              <a:t>28.02.2012</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30FECF41-852C-4F56-A7AF-B9B6C29BA727}"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smtClean="0"/>
              <a:t>«Имя </a:t>
            </a:r>
            <a:r>
              <a:rPr lang="ru-RU" dirty="0" smtClean="0"/>
              <a:t>твори делами своими»</a:t>
            </a:r>
            <a:endParaRPr lang="ru-RU" dirty="0"/>
          </a:p>
        </p:txBody>
      </p:sp>
    </p:spTree>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48680"/>
            <a:ext cx="8229600" cy="1728192"/>
          </a:xfrm>
        </p:spPr>
        <p:txBody>
          <a:bodyPr>
            <a:noAutofit/>
          </a:bodyPr>
          <a:lstStyle/>
          <a:p>
            <a:pPr algn="just"/>
            <a:r>
              <a:rPr lang="ru-RU" sz="2000" dirty="0" err="1" smtClean="0">
                <a:solidFill>
                  <a:schemeClr val="tx1"/>
                </a:solidFill>
                <a:latin typeface="+mn-lt"/>
              </a:rPr>
              <a:t>Панкратовская</a:t>
            </a:r>
            <a:r>
              <a:rPr lang="ru-RU" sz="2000" dirty="0" smtClean="0">
                <a:solidFill>
                  <a:schemeClr val="tx1"/>
                </a:solidFill>
                <a:latin typeface="+mn-lt"/>
              </a:rPr>
              <a:t> СШ по постановке учебно-воспитательной работы в то время занимала ведущее место в области и республике. В ней работал сплоченный коллектив педагогов, который воспитывал достойных граждан Родины. </a:t>
            </a:r>
            <a:br>
              <a:rPr lang="ru-RU" sz="2000" dirty="0" smtClean="0">
                <a:solidFill>
                  <a:schemeClr val="tx1"/>
                </a:solidFill>
                <a:latin typeface="+mn-lt"/>
              </a:rPr>
            </a:br>
            <a:r>
              <a:rPr lang="ru-RU" sz="2000" dirty="0" smtClean="0"/>
              <a:t/>
            </a:r>
            <a:br>
              <a:rPr lang="ru-RU" sz="2000" dirty="0" smtClean="0"/>
            </a:br>
            <a:endParaRPr lang="ru-RU" sz="2000" dirty="0"/>
          </a:p>
        </p:txBody>
      </p:sp>
      <p:pic>
        <p:nvPicPr>
          <p:cNvPr id="3074" name="Picture 2"/>
          <p:cNvPicPr>
            <a:picLocks noChangeAspect="1" noChangeArrowheads="1"/>
          </p:cNvPicPr>
          <p:nvPr/>
        </p:nvPicPr>
        <p:blipFill>
          <a:blip r:embed="rId2" cstate="print"/>
          <a:srcRect/>
          <a:stretch>
            <a:fillRect/>
          </a:stretch>
        </p:blipFill>
        <p:spPr bwMode="auto">
          <a:xfrm>
            <a:off x="899592" y="1988840"/>
            <a:ext cx="7390309" cy="406457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pull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869160"/>
            <a:ext cx="8229600" cy="1703112"/>
          </a:xfrm>
        </p:spPr>
        <p:txBody>
          <a:bodyPr>
            <a:normAutofit/>
          </a:bodyPr>
          <a:lstStyle/>
          <a:p>
            <a:r>
              <a:rPr lang="ru-RU" sz="2000" dirty="0" smtClean="0"/>
              <a:t>Все послевоенные годы в жизни и труде ветерану и инвалиду </a:t>
            </a:r>
            <a:r>
              <a:rPr lang="ru-RU" sz="2000" dirty="0" err="1" smtClean="0"/>
              <a:t>В.Фомченко</a:t>
            </a:r>
            <a:r>
              <a:rPr lang="ru-RU" sz="2000" dirty="0" smtClean="0"/>
              <a:t> помогала его жена и друг Анна Давыдовна. Она возложила на свои хрупкие плечи заботу о семье и детях, как могла старалась ослабить боль его ран, вместе с ним делила все его трудности в работе. И это тоже подвиг.</a:t>
            </a:r>
          </a:p>
          <a:p>
            <a:endParaRPr lang="ru-RU" dirty="0"/>
          </a:p>
        </p:txBody>
      </p:sp>
      <p:pic>
        <p:nvPicPr>
          <p:cNvPr id="4098" name="Picture 2"/>
          <p:cNvPicPr>
            <a:picLocks noChangeAspect="1" noChangeArrowheads="1"/>
          </p:cNvPicPr>
          <p:nvPr/>
        </p:nvPicPr>
        <p:blipFill>
          <a:blip r:embed="rId2" cstate="print"/>
          <a:srcRect/>
          <a:stretch>
            <a:fillRect/>
          </a:stretch>
        </p:blipFill>
        <p:spPr bwMode="auto">
          <a:xfrm>
            <a:off x="1331640" y="188640"/>
            <a:ext cx="6629400" cy="44624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sz="half" idx="1"/>
          </p:nvPr>
        </p:nvSpPr>
        <p:spPr>
          <a:xfrm>
            <a:off x="3428992" y="273050"/>
            <a:ext cx="5143536" cy="5853113"/>
          </a:xfrm>
        </p:spPr>
        <p:txBody>
          <a:bodyPr>
            <a:noAutofit/>
          </a:bodyPr>
          <a:lstStyle/>
          <a:p>
            <a:r>
              <a:rPr lang="ru-RU" sz="1800" dirty="0" smtClean="0"/>
              <a:t> Родина щедро оценила боевые и трудовые заслуги Виктора Владимировича. Трудно перечислить все многочисленные ордена и медали. Это и три ордена Отечественной войны первой степени, и медали: </a:t>
            </a:r>
            <a:r>
              <a:rPr lang="ru-RU" sz="1800" b="1" dirty="0" smtClean="0"/>
              <a:t>«Партизану отечественной войны», «За доблестный труд в Великой Отечественной войне», «За победу над немецко-фашистскими захватчиками» </a:t>
            </a:r>
            <a:r>
              <a:rPr lang="ru-RU" sz="1800" dirty="0" smtClean="0"/>
              <a:t>и многие другие. Всего в семейной коллекции их около двадцати!  Также Виктор Владимирович награжден грамотой Верховного Совета БССР, почетной грамотой Министерства просвещения БССР, значком «Отличник народного образования». Педагог от Бога, он удостоен высокого звания Заслуженный учитель БССР и Персональный пенсионер республики за особые заслуги перед Республикой Беларусь.</a:t>
            </a:r>
          </a:p>
          <a:p>
            <a:endParaRPr lang="ru-RU" sz="1800" dirty="0"/>
          </a:p>
        </p:txBody>
      </p:sp>
      <p:pic>
        <p:nvPicPr>
          <p:cNvPr id="5122" name="Picture 2"/>
          <p:cNvPicPr>
            <a:picLocks noChangeAspect="1" noChangeArrowheads="1"/>
          </p:cNvPicPr>
          <p:nvPr/>
        </p:nvPicPr>
        <p:blipFill>
          <a:blip r:embed="rId2" cstate="print"/>
          <a:srcRect r="49782"/>
          <a:stretch>
            <a:fillRect/>
          </a:stretch>
        </p:blipFill>
        <p:spPr bwMode="auto">
          <a:xfrm>
            <a:off x="0" y="764704"/>
            <a:ext cx="3791893" cy="4985310"/>
          </a:xfrm>
          <a:prstGeom prst="rect">
            <a:avLst/>
          </a:prstGeom>
          <a:ln>
            <a:noFill/>
          </a:ln>
          <a:effectLst>
            <a:softEdge rad="112500"/>
          </a:effectLst>
        </p:spPr>
      </p:pic>
    </p:spTree>
  </p:cSld>
  <p:clrMapOvr>
    <a:masterClrMapping/>
  </p:clrMapOvr>
  <p:transition>
    <p:wheel spokes="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1" name="Rectangle 7"/>
          <p:cNvSpPr>
            <a:spLocks noChangeArrowheads="1"/>
          </p:cNvSpPr>
          <p:nvPr/>
        </p:nvSpPr>
        <p:spPr bwMode="auto">
          <a:xfrm>
            <a:off x="285720" y="714356"/>
            <a:ext cx="8358246"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ea typeface="Calibri" pitchFamily="34" charset="0"/>
                <a:cs typeface="Times New Roman" pitchFamily="18" charset="0"/>
              </a:rPr>
              <a:t>Заканчивая очерк, не могу не упомянуть историю из жизни отца Владимира Петровича, которую нам рассказал Виктор Владимирович.</a:t>
            </a:r>
          </a:p>
          <a:p>
            <a:pPr indent="450850" algn="just" eaLnBrk="0" fontAlgn="base" hangingPunct="0">
              <a:spcBef>
                <a:spcPct val="0"/>
              </a:spcBef>
              <a:spcAft>
                <a:spcPct val="0"/>
              </a:spcAft>
            </a:pPr>
            <a:r>
              <a:rPr kumimoji="0" lang="ru-RU" sz="2000" b="0" i="1" u="none" strike="noStrike" cap="none" normalizeH="0" baseline="0" dirty="0" smtClean="0">
                <a:ln>
                  <a:noFill/>
                </a:ln>
                <a:solidFill>
                  <a:schemeClr val="tx1"/>
                </a:solidFill>
                <a:effectLst/>
                <a:ea typeface="Calibri" pitchFamily="34" charset="0"/>
                <a:cs typeface="Times New Roman" pitchFamily="18" charset="0"/>
              </a:rPr>
              <a:t>…Из года в год ежедневно шел человек выше среднего роста в кожанке или полушубке, распахнув полы, шел со своими сыновьями </a:t>
            </a:r>
            <a:r>
              <a:rPr lang="ru-RU" sz="2000" i="1" dirty="0" smtClean="0"/>
              <a:t>или воспитанниками, наклонив немного голову вправо, задумавшись или прислушиваясь к разговорам ребят-школьников. Это Владимир Петрович Фомченко, уже немолодой учитель русского языка и литературы </a:t>
            </a:r>
            <a:r>
              <a:rPr lang="ru-RU" sz="2000" i="1" dirty="0" err="1" smtClean="0"/>
              <a:t>Панкратовской</a:t>
            </a:r>
            <a:r>
              <a:rPr lang="ru-RU" sz="2000" i="1" dirty="0" smtClean="0"/>
              <a:t> школы. Ему в 1941 году исполнилось 51. А путь в школу от дома был в семь километров (</a:t>
            </a:r>
            <a:r>
              <a:rPr lang="ru-RU" sz="2000" i="1" dirty="0" err="1" smtClean="0"/>
              <a:t>Рекотка-Панкратовка</a:t>
            </a:r>
            <a:r>
              <a:rPr lang="ru-RU" sz="2000" i="1" dirty="0" smtClean="0"/>
              <a:t>). Но, несмотря на такое расстояние, Владимир Петрович на работе был раньше всех. Весело встречали его школьники. Они знали, что опять и опять на уроке будет интересно, ново, увлекательно. Затаив дыхание, слушали его на уроках литературы. Любили Фомченко Владимира Петровича и за оптимизм, за юмор, за очередную шутку. Это был неутомимый, веселый, общительный человек-педагог, русый, с </a:t>
            </a:r>
            <a:r>
              <a:rPr lang="ru-RU" sz="2000" i="1" dirty="0" err="1" smtClean="0"/>
              <a:t>голубыми</a:t>
            </a:r>
            <a:r>
              <a:rPr lang="ru-RU" sz="2000" i="1" dirty="0" smtClean="0"/>
              <a:t> глазами.</a:t>
            </a: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heel spokes="2"/>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sz="half" idx="1"/>
          </p:nvPr>
        </p:nvSpPr>
        <p:spPr>
          <a:xfrm>
            <a:off x="3214678" y="273050"/>
            <a:ext cx="5572164" cy="6299222"/>
          </a:xfrm>
        </p:spPr>
        <p:txBody>
          <a:bodyPr>
            <a:noAutofit/>
          </a:bodyPr>
          <a:lstStyle/>
          <a:p>
            <a:pPr indent="450850" algn="just" fontAlgn="base">
              <a:spcBef>
                <a:spcPct val="0"/>
              </a:spcBef>
              <a:spcAft>
                <a:spcPct val="0"/>
              </a:spcAft>
            </a:pPr>
            <a:r>
              <a:rPr lang="ru-RU" sz="1600" i="1" dirty="0" smtClean="0">
                <a:ea typeface="Calibri" pitchFamily="34" charset="0"/>
                <a:cs typeface="Times New Roman" pitchFamily="18" charset="0"/>
              </a:rPr>
              <a:t>А как только началась война, он принялся за организацию и сплочение подпольной группы деревни Рекотка. Молодежь начала работу. А 18 октября 1941 года ворвались на двух машинах немцы и полицаи в </a:t>
            </a:r>
            <a:r>
              <a:rPr lang="ru-RU" sz="1600" i="1" dirty="0" err="1" smtClean="0">
                <a:ea typeface="Calibri" pitchFamily="34" charset="0"/>
                <a:cs typeface="Times New Roman" pitchFamily="18" charset="0"/>
              </a:rPr>
              <a:t>Рекотку</a:t>
            </a:r>
            <a:r>
              <a:rPr lang="ru-RU" sz="1600" i="1" dirty="0" smtClean="0">
                <a:ea typeface="Calibri" pitchFamily="34" charset="0"/>
                <a:cs typeface="Times New Roman" pitchFamily="18" charset="0"/>
              </a:rPr>
              <a:t>. Это стало неожиданностью: явился карательный отряд… Полицаи согнали все мужское население в клуб, указали, кого арестовывать. Тут же и арестовали учителя Владимира Петровича…</a:t>
            </a:r>
          </a:p>
          <a:p>
            <a:pPr indent="450850" algn="just" fontAlgn="base">
              <a:spcBef>
                <a:spcPct val="0"/>
              </a:spcBef>
              <a:spcAft>
                <a:spcPct val="0"/>
              </a:spcAft>
            </a:pPr>
            <a:r>
              <a:rPr lang="ru-RU" sz="1600" i="1" dirty="0" smtClean="0"/>
              <a:t>Да, Владимиру Петровичу удалось бежать, но не без помощи. Ни одно хорошее дело не остается неоплаченным, вот и Владимиру Петровичу заплатили за его труд. Арестованных вели шеренгой по трое, связанных веревкой. Сопровождающим был Столяров Владимир – бывший ученик Владимира Петровича. Фомченко в шеренге был крайним. Столяров незаметно шепнул ему: «Развязывайте, Владимир Петрович, веревку и убегайте. Я буду нагонять, стрелять, но вверх, не бойтесь…». Петрович так и сделал. И сбежал. Вот так ученик в благодарность своему учителю подарил ему жизнь.    </a:t>
            </a:r>
          </a:p>
          <a:p>
            <a:pPr marL="0" lvl="0" indent="450850" algn="just" fontAlgn="base">
              <a:spcBef>
                <a:spcPct val="0"/>
              </a:spcBef>
              <a:spcAft>
                <a:spcPct val="0"/>
              </a:spcAft>
              <a:buClrTx/>
              <a:buSzTx/>
              <a:buNone/>
            </a:pPr>
            <a:endParaRPr lang="ru-RU" sz="1800" dirty="0" smtClean="0">
              <a:latin typeface="Arial" pitchFamily="34" charset="0"/>
              <a:ea typeface="Calibri" pitchFamily="34" charset="0"/>
              <a:cs typeface="Times New Roman" pitchFamily="18" charset="0"/>
            </a:endParaRPr>
          </a:p>
          <a:p>
            <a:pPr marL="0" lvl="0" indent="450850" algn="just" fontAlgn="base">
              <a:spcBef>
                <a:spcPct val="0"/>
              </a:spcBef>
              <a:spcAft>
                <a:spcPct val="0"/>
              </a:spcAft>
              <a:buClrTx/>
              <a:buSzTx/>
              <a:buNone/>
            </a:pPr>
            <a:endParaRPr lang="ru-RU" sz="2000" dirty="0" smtClean="0">
              <a:latin typeface="Arial" pitchFamily="34" charset="0"/>
              <a:cs typeface="Arial" pitchFamily="34" charset="0"/>
            </a:endParaRPr>
          </a:p>
          <a:p>
            <a:endParaRPr lang="ru-RU" sz="2000" dirty="0"/>
          </a:p>
        </p:txBody>
      </p:sp>
      <p:pic>
        <p:nvPicPr>
          <p:cNvPr id="31746" name="Рисунок 4"/>
          <p:cNvPicPr>
            <a:picLocks noChangeAspect="1" noChangeArrowheads="1"/>
          </p:cNvPicPr>
          <p:nvPr/>
        </p:nvPicPr>
        <p:blipFill>
          <a:blip r:embed="rId2" cstate="print"/>
          <a:srcRect l="8350" t="56169" r="3961" b="1953"/>
          <a:stretch>
            <a:fillRect/>
          </a:stretch>
        </p:blipFill>
        <p:spPr bwMode="auto">
          <a:xfrm>
            <a:off x="285720" y="1643050"/>
            <a:ext cx="3000396" cy="3357586"/>
          </a:xfrm>
          <a:prstGeom prst="rect">
            <a:avLst/>
          </a:prstGeom>
          <a:ln>
            <a:noFill/>
          </a:ln>
          <a:effectLst>
            <a:softEdge rad="112500"/>
          </a:effectLst>
        </p:spPr>
      </p:pic>
    </p:spTree>
  </p:cSld>
  <p:clrMapOvr>
    <a:masterClrMapping/>
  </p:clrMapOvr>
  <p:transition>
    <p:wheel spokes="3"/>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11560" y="260648"/>
            <a:ext cx="8229600" cy="3168352"/>
          </a:xfrm>
        </p:spPr>
        <p:txBody>
          <a:bodyPr>
            <a:normAutofit fontScale="70000" lnSpcReduction="20000"/>
          </a:bodyPr>
          <a:lstStyle/>
          <a:p>
            <a:pPr algn="just"/>
            <a:r>
              <a:rPr lang="ru-RU" dirty="0" smtClean="0"/>
              <a:t>И еще один штрих, а может характерная черта семьи </a:t>
            </a:r>
            <a:r>
              <a:rPr lang="ru-RU" dirty="0" err="1" smtClean="0"/>
              <a:t>Фомченко</a:t>
            </a:r>
            <a:r>
              <a:rPr lang="ru-RU" dirty="0" smtClean="0"/>
              <a:t>. В 1950 году одному из первых в районе Владимиру Петровичу было присвоено звание Заслуженного учителя БССР, а в 1968-ом, как упоминалось ранее</a:t>
            </a:r>
            <a:r>
              <a:rPr lang="ru-RU" dirty="0" smtClean="0"/>
              <a:t>, такого звания удостоен Виктор </a:t>
            </a:r>
            <a:r>
              <a:rPr lang="ru-RU" dirty="0" smtClean="0"/>
              <a:t>Владимирович</a:t>
            </a:r>
            <a:r>
              <a:rPr lang="ru-RU" dirty="0" smtClean="0"/>
              <a:t>. В 1981 году Заслуженным врачом стал Григорий Владимирович. Есть еще и Владимир Владимирович, полковник, кандидат исторических наук. </a:t>
            </a:r>
          </a:p>
          <a:p>
            <a:pPr algn="just">
              <a:buNone/>
            </a:pPr>
            <a:r>
              <a:rPr lang="ru-RU" dirty="0" smtClean="0"/>
              <a:t> </a:t>
            </a:r>
          </a:p>
          <a:p>
            <a:pPr algn="just"/>
            <a:r>
              <a:rPr lang="ru-RU" dirty="0" smtClean="0"/>
              <a:t>Такая оказалась начатая отцом традиция семьи Фомченко. Наука жизни, вынесенная из неприметных деревенских начальных классов.  </a:t>
            </a:r>
          </a:p>
          <a:p>
            <a:endParaRPr lang="ru-RU" dirty="0"/>
          </a:p>
        </p:txBody>
      </p:sp>
      <p:sp>
        <p:nvSpPr>
          <p:cNvPr id="3277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32774" name="Picture 6"/>
          <p:cNvPicPr>
            <a:picLocks noChangeAspect="1" noChangeArrowheads="1"/>
          </p:cNvPicPr>
          <p:nvPr/>
        </p:nvPicPr>
        <p:blipFill>
          <a:blip r:embed="rId2" cstate="print"/>
          <a:srcRect l="5951" t="2112" b="3025"/>
          <a:stretch>
            <a:fillRect/>
          </a:stretch>
        </p:blipFill>
        <p:spPr bwMode="auto">
          <a:xfrm>
            <a:off x="2000232" y="3286124"/>
            <a:ext cx="4876024" cy="32861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whee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2891408"/>
          </a:xfrm>
        </p:spPr>
        <p:txBody>
          <a:bodyPr/>
          <a:lstStyle/>
          <a:p>
            <a:pPr algn="ctr"/>
            <a:r>
              <a:rPr lang="ru-RU" dirty="0" smtClean="0"/>
              <a:t>Фото из архива семьи Фомченко</a:t>
            </a:r>
            <a:endParaRPr lang="ru-RU" dirty="0"/>
          </a:p>
        </p:txBody>
      </p:sp>
      <p:sp>
        <p:nvSpPr>
          <p:cNvPr id="3" name="Текст 2"/>
          <p:cNvSpPr>
            <a:spLocks noGrp="1"/>
          </p:cNvSpPr>
          <p:nvPr>
            <p:ph type="body" idx="1"/>
          </p:nvPr>
        </p:nvSpPr>
        <p:spPr>
          <a:xfrm>
            <a:off x="1600200" y="1340768"/>
            <a:ext cx="7086600" cy="1656184"/>
          </a:xfrm>
        </p:spPr>
        <p:txBody>
          <a:bodyPr/>
          <a:lstStyle/>
          <a:p>
            <a:endParaRPr lang="ru-RU" dirty="0"/>
          </a:p>
        </p:txBody>
      </p:sp>
    </p:spTree>
  </p:cSld>
  <p:clrMapOvr>
    <a:masterClrMapping/>
  </p:clrMapOvr>
  <p:transition>
    <p:wheel spokes="8"/>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57200" y="908720"/>
            <a:ext cx="4040188" cy="864095"/>
          </a:xfrm>
        </p:spPr>
        <p:txBody>
          <a:bodyPr>
            <a:normAutofit/>
          </a:bodyPr>
          <a:lstStyle/>
          <a:p>
            <a:r>
              <a:rPr lang="ru-RU" sz="1900" b="1" dirty="0" smtClean="0"/>
              <a:t>Дом семьи Фомченко</a:t>
            </a:r>
            <a:endParaRPr lang="ru-RU" sz="1900" dirty="0" smtClean="0"/>
          </a:p>
          <a:p>
            <a:endParaRPr lang="ru-RU" dirty="0"/>
          </a:p>
        </p:txBody>
      </p:sp>
      <p:sp>
        <p:nvSpPr>
          <p:cNvPr id="4" name="Текст 3"/>
          <p:cNvSpPr>
            <a:spLocks noGrp="1"/>
          </p:cNvSpPr>
          <p:nvPr>
            <p:ph type="body" sz="half" idx="3"/>
          </p:nvPr>
        </p:nvSpPr>
        <p:spPr>
          <a:xfrm>
            <a:off x="4645025" y="4725145"/>
            <a:ext cx="4041775" cy="1296144"/>
          </a:xfrm>
        </p:spPr>
        <p:txBody>
          <a:bodyPr/>
          <a:lstStyle/>
          <a:p>
            <a:pPr algn="ctr"/>
            <a:r>
              <a:rPr lang="ru-RU" sz="1800" b="1" dirty="0" smtClean="0"/>
              <a:t>Родители Виктора Владимировича </a:t>
            </a:r>
            <a:endParaRPr lang="ru-RU" sz="1800" dirty="0" smtClean="0"/>
          </a:p>
          <a:p>
            <a:endParaRPr lang="ru-RU" dirty="0"/>
          </a:p>
        </p:txBody>
      </p:sp>
      <p:pic>
        <p:nvPicPr>
          <p:cNvPr id="33794" name="Рисунок 2"/>
          <p:cNvPicPr>
            <a:picLocks noChangeAspect="1" noChangeArrowheads="1"/>
          </p:cNvPicPr>
          <p:nvPr/>
        </p:nvPicPr>
        <p:blipFill>
          <a:blip r:embed="rId2" cstate="print"/>
          <a:srcRect/>
          <a:stretch>
            <a:fillRect/>
          </a:stretch>
        </p:blipFill>
        <p:spPr bwMode="auto">
          <a:xfrm>
            <a:off x="179513" y="1988840"/>
            <a:ext cx="4392488" cy="4019550"/>
          </a:xfrm>
          <a:prstGeom prst="rect">
            <a:avLst/>
          </a:prstGeom>
          <a:ln>
            <a:noFill/>
          </a:ln>
          <a:effectLst>
            <a:softEdge rad="112500"/>
          </a:effectLst>
        </p:spPr>
      </p:pic>
      <p:pic>
        <p:nvPicPr>
          <p:cNvPr id="33795" name="Рисунок 4"/>
          <p:cNvPicPr>
            <a:picLocks noChangeAspect="1" noChangeArrowheads="1"/>
          </p:cNvPicPr>
          <p:nvPr/>
        </p:nvPicPr>
        <p:blipFill>
          <a:blip r:embed="rId3" cstate="print"/>
          <a:srcRect l="6888" t="56295" r="3382" b="1347"/>
          <a:stretch>
            <a:fillRect/>
          </a:stretch>
        </p:blipFill>
        <p:spPr bwMode="auto">
          <a:xfrm>
            <a:off x="4929190" y="714356"/>
            <a:ext cx="3714776" cy="3357586"/>
          </a:xfrm>
          <a:prstGeom prst="rect">
            <a:avLst/>
          </a:prstGeom>
          <a:ln>
            <a:noFill/>
          </a:ln>
          <a:effectLst>
            <a:softEdge rad="112500"/>
          </a:effectLst>
        </p:spPr>
      </p:pic>
    </p:spTree>
  </p:cSld>
  <p:clrMapOvr>
    <a:masterClrMapping/>
  </p:clrMapOvr>
  <p:transition>
    <p:strips dir="l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Рисунок 7"/>
          <p:cNvPicPr>
            <a:picLocks noChangeAspect="1" noChangeArrowheads="1"/>
          </p:cNvPicPr>
          <p:nvPr/>
        </p:nvPicPr>
        <p:blipFill>
          <a:blip r:embed="rId2" cstate="print"/>
          <a:srcRect l="51241" t="1634" r="497" b="1992"/>
          <a:stretch>
            <a:fillRect/>
          </a:stretch>
        </p:blipFill>
        <p:spPr bwMode="auto">
          <a:xfrm>
            <a:off x="357158" y="1071546"/>
            <a:ext cx="4071966" cy="5357850"/>
          </a:xfrm>
          <a:prstGeom prst="rect">
            <a:avLst/>
          </a:prstGeom>
          <a:ln>
            <a:noFill/>
          </a:ln>
          <a:effectLst>
            <a:softEdge rad="112500"/>
          </a:effectLst>
        </p:spPr>
      </p:pic>
      <p:pic>
        <p:nvPicPr>
          <p:cNvPr id="34819" name="Рисунок 8"/>
          <p:cNvPicPr>
            <a:picLocks noChangeAspect="1" noChangeArrowheads="1"/>
          </p:cNvPicPr>
          <p:nvPr/>
        </p:nvPicPr>
        <p:blipFill>
          <a:blip r:embed="rId3" cstate="print"/>
          <a:srcRect l="3346" r="2947" b="3296"/>
          <a:stretch>
            <a:fillRect/>
          </a:stretch>
        </p:blipFill>
        <p:spPr bwMode="auto">
          <a:xfrm>
            <a:off x="4929190" y="2071678"/>
            <a:ext cx="4000528" cy="4191023"/>
          </a:xfrm>
          <a:prstGeom prst="rect">
            <a:avLst/>
          </a:prstGeom>
          <a:ln>
            <a:noFill/>
          </a:ln>
          <a:effectLst>
            <a:softEdge rad="112500"/>
          </a:effectLst>
        </p:spPr>
      </p:pic>
      <p:sp>
        <p:nvSpPr>
          <p:cNvPr id="34820" name="Rectangle 4"/>
          <p:cNvSpPr>
            <a:spLocks noChangeArrowheads="1"/>
          </p:cNvSpPr>
          <p:nvPr/>
        </p:nvSpPr>
        <p:spPr bwMode="auto">
          <a:xfrm>
            <a:off x="0" y="815415"/>
            <a:ext cx="8388424"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С женой Анной и родными</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strips/>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94122"/>
          </a:xfrm>
        </p:spPr>
        <p:txBody>
          <a:bodyPr>
            <a:normAutofit fontScale="90000"/>
          </a:bodyPr>
          <a:lstStyle/>
          <a:p>
            <a:pPr algn="l"/>
            <a:r>
              <a:rPr lang="ru-RU" sz="2000" dirty="0" smtClean="0">
                <a:solidFill>
                  <a:schemeClr val="tx1"/>
                </a:solidFill>
                <a:latin typeface="+mn-lt"/>
              </a:rPr>
              <a:t>25-й выпуск студентов Белорусского Государственного университета им В.И.Ленина</a:t>
            </a:r>
            <a:br>
              <a:rPr lang="ru-RU" sz="2000" dirty="0" smtClean="0">
                <a:solidFill>
                  <a:schemeClr val="tx1"/>
                </a:solidFill>
                <a:latin typeface="+mn-lt"/>
              </a:rPr>
            </a:br>
            <a:endParaRPr lang="ru-RU" sz="2000" dirty="0">
              <a:solidFill>
                <a:schemeClr val="tx1"/>
              </a:solidFill>
              <a:latin typeface="+mn-lt"/>
            </a:endParaRPr>
          </a:p>
        </p:txBody>
      </p:sp>
      <p:pic>
        <p:nvPicPr>
          <p:cNvPr id="36866" name="Picture 2" descr="фото5"/>
          <p:cNvPicPr>
            <a:picLocks noChangeAspect="1" noChangeArrowheads="1"/>
          </p:cNvPicPr>
          <p:nvPr/>
        </p:nvPicPr>
        <p:blipFill>
          <a:blip r:embed="rId2" cstate="print"/>
          <a:srcRect l="2449" r="8562" b="5247"/>
          <a:stretch>
            <a:fillRect/>
          </a:stretch>
        </p:blipFill>
        <p:spPr bwMode="auto">
          <a:xfrm>
            <a:off x="428596" y="1268760"/>
            <a:ext cx="8002324" cy="53035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strips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3968" y="274638"/>
            <a:ext cx="4402832" cy="1138138"/>
          </a:xfrm>
        </p:spPr>
        <p:txBody>
          <a:bodyPr>
            <a:normAutofit/>
          </a:bodyPr>
          <a:lstStyle/>
          <a:p>
            <a:r>
              <a:rPr lang="ru-RU" sz="2400" dirty="0" smtClean="0"/>
              <a:t>Виктор Владимирович Фомченко</a:t>
            </a:r>
            <a:endParaRPr lang="ru-RU" sz="2400" dirty="0"/>
          </a:p>
        </p:txBody>
      </p:sp>
      <p:sp>
        <p:nvSpPr>
          <p:cNvPr id="3" name="Содержимое 2"/>
          <p:cNvSpPr>
            <a:spLocks noGrp="1"/>
          </p:cNvSpPr>
          <p:nvPr>
            <p:ph idx="1"/>
          </p:nvPr>
        </p:nvSpPr>
        <p:spPr>
          <a:xfrm>
            <a:off x="142844" y="620688"/>
            <a:ext cx="3429024" cy="5688672"/>
          </a:xfrm>
        </p:spPr>
        <p:txBody>
          <a:bodyPr/>
          <a:lstStyle/>
          <a:p>
            <a:r>
              <a:rPr lang="ru-RU" sz="2000" dirty="0" smtClean="0"/>
              <a:t>Во многих семьях из поколения в поколения передаются рассказы о войне, записи, сделанные рукой воевавших дедов, их впечатления от тех событий. Одной из таких семей стала семья Фомченко Виктора Владимировича, сумевшая сохранить документы, которые легли в основу моей работы.</a:t>
            </a:r>
          </a:p>
          <a:p>
            <a:pPr>
              <a:buNone/>
            </a:pPr>
            <a:r>
              <a:rPr lang="ru-RU" sz="2000" dirty="0" smtClean="0"/>
              <a:t> </a:t>
            </a:r>
          </a:p>
          <a:p>
            <a:endParaRPr lang="ru-RU" dirty="0"/>
          </a:p>
        </p:txBody>
      </p:sp>
      <p:pic>
        <p:nvPicPr>
          <p:cNvPr id="4" name="Рисунок 3" descr="P1120893.JPG"/>
          <p:cNvPicPr>
            <a:picLocks noChangeAspect="1"/>
          </p:cNvPicPr>
          <p:nvPr/>
        </p:nvPicPr>
        <p:blipFill>
          <a:blip r:embed="rId2" cstate="print"/>
          <a:stretch>
            <a:fillRect/>
          </a:stretch>
        </p:blipFill>
        <p:spPr>
          <a:xfrm>
            <a:off x="3500430" y="1484784"/>
            <a:ext cx="5327366" cy="51571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57200" y="836711"/>
            <a:ext cx="4040188" cy="864097"/>
          </a:xfrm>
        </p:spPr>
        <p:txBody>
          <a:bodyPr>
            <a:normAutofit/>
          </a:bodyPr>
          <a:lstStyle/>
          <a:p>
            <a:r>
              <a:rPr lang="ru-RU" sz="1800" b="1" dirty="0" smtClean="0"/>
              <a:t>С    товарищем</a:t>
            </a:r>
            <a:endParaRPr lang="ru-RU" sz="1800" dirty="0"/>
          </a:p>
        </p:txBody>
      </p:sp>
      <p:sp>
        <p:nvSpPr>
          <p:cNvPr id="4" name="Текст 3"/>
          <p:cNvSpPr>
            <a:spLocks noGrp="1"/>
          </p:cNvSpPr>
          <p:nvPr>
            <p:ph type="body" sz="half" idx="3"/>
          </p:nvPr>
        </p:nvSpPr>
        <p:spPr>
          <a:xfrm>
            <a:off x="4645025" y="5013176"/>
            <a:ext cx="4041775" cy="1008112"/>
          </a:xfrm>
        </p:spPr>
        <p:txBody>
          <a:bodyPr/>
          <a:lstStyle/>
          <a:p>
            <a:r>
              <a:rPr lang="ru-RU" sz="1800" b="1" dirty="0" smtClean="0"/>
              <a:t>На опушке леса</a:t>
            </a:r>
            <a:endParaRPr lang="ru-RU" sz="1800" dirty="0" smtClean="0"/>
          </a:p>
          <a:p>
            <a:endParaRPr lang="ru-RU" dirty="0"/>
          </a:p>
        </p:txBody>
      </p:sp>
      <p:pic>
        <p:nvPicPr>
          <p:cNvPr id="37890" name="Рисунок 9"/>
          <p:cNvPicPr>
            <a:picLocks noChangeAspect="1" noChangeArrowheads="1"/>
          </p:cNvPicPr>
          <p:nvPr/>
        </p:nvPicPr>
        <p:blipFill>
          <a:blip r:embed="rId2" cstate="print"/>
          <a:srcRect/>
          <a:stretch>
            <a:fillRect/>
          </a:stretch>
        </p:blipFill>
        <p:spPr bwMode="auto">
          <a:xfrm>
            <a:off x="251520" y="2060848"/>
            <a:ext cx="4177604" cy="4463852"/>
          </a:xfrm>
          <a:prstGeom prst="rect">
            <a:avLst/>
          </a:prstGeom>
          <a:ln>
            <a:noFill/>
          </a:ln>
          <a:effectLst>
            <a:softEdge rad="112500"/>
          </a:effectLst>
        </p:spPr>
      </p:pic>
      <p:pic>
        <p:nvPicPr>
          <p:cNvPr id="37891" name="Рисунок 10"/>
          <p:cNvPicPr>
            <a:picLocks noChangeAspect="1" noChangeArrowheads="1"/>
          </p:cNvPicPr>
          <p:nvPr/>
        </p:nvPicPr>
        <p:blipFill>
          <a:blip r:embed="rId3" cstate="print"/>
          <a:srcRect/>
          <a:stretch>
            <a:fillRect/>
          </a:stretch>
        </p:blipFill>
        <p:spPr bwMode="auto">
          <a:xfrm>
            <a:off x="4499992" y="1124744"/>
            <a:ext cx="4427538" cy="3497262"/>
          </a:xfrm>
          <a:prstGeom prst="rect">
            <a:avLst/>
          </a:prstGeom>
          <a:ln>
            <a:noFill/>
          </a:ln>
          <a:effectLst>
            <a:softEdge rad="112500"/>
          </a:effectLst>
        </p:spPr>
      </p:pic>
    </p:spTree>
  </p:cSld>
  <p:clrMapOvr>
    <a:masterClrMapping/>
  </p:clrMapOvr>
  <p:transition>
    <p:split dir="in"/>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57200" y="476672"/>
            <a:ext cx="4040188" cy="1800199"/>
          </a:xfrm>
        </p:spPr>
        <p:txBody>
          <a:bodyPr>
            <a:noAutofit/>
          </a:bodyPr>
          <a:lstStyle/>
          <a:p>
            <a:r>
              <a:rPr lang="ru-RU" sz="1800" b="1" dirty="0" smtClean="0"/>
              <a:t>Коллектив школы. Директор – отец Владимир Петрович</a:t>
            </a:r>
            <a:endParaRPr lang="ru-RU" sz="1800" dirty="0"/>
          </a:p>
        </p:txBody>
      </p:sp>
      <p:sp>
        <p:nvSpPr>
          <p:cNvPr id="5" name="Содержимое 4"/>
          <p:cNvSpPr>
            <a:spLocks noGrp="1"/>
          </p:cNvSpPr>
          <p:nvPr>
            <p:ph sz="quarter" idx="2"/>
          </p:nvPr>
        </p:nvSpPr>
        <p:spPr>
          <a:xfrm flipV="1">
            <a:off x="457200" y="6126163"/>
            <a:ext cx="4040188" cy="327173"/>
          </a:xfrm>
        </p:spPr>
        <p:txBody>
          <a:bodyPr>
            <a:normAutofit fontScale="77500" lnSpcReduction="20000"/>
          </a:bodyPr>
          <a:lstStyle/>
          <a:p>
            <a:endParaRPr lang="ru-RU" dirty="0"/>
          </a:p>
        </p:txBody>
      </p:sp>
      <p:sp>
        <p:nvSpPr>
          <p:cNvPr id="6" name="Содержимое 5"/>
          <p:cNvSpPr>
            <a:spLocks noGrp="1"/>
          </p:cNvSpPr>
          <p:nvPr>
            <p:ph sz="quarter" idx="4"/>
          </p:nvPr>
        </p:nvSpPr>
        <p:spPr>
          <a:xfrm rot="10800000" flipV="1">
            <a:off x="6372200" y="4509120"/>
            <a:ext cx="2771800" cy="1800200"/>
          </a:xfrm>
        </p:spPr>
        <p:txBody>
          <a:bodyPr>
            <a:normAutofit/>
          </a:bodyPr>
          <a:lstStyle/>
          <a:p>
            <a:r>
              <a:rPr lang="ru-RU" sz="1800" b="1" dirty="0" smtClean="0"/>
              <a:t>В учительской. Молодой учитель с коллегами</a:t>
            </a:r>
            <a:endParaRPr lang="ru-RU" sz="1800" dirty="0" smtClean="0"/>
          </a:p>
          <a:p>
            <a:endParaRPr lang="ru-RU" dirty="0"/>
          </a:p>
        </p:txBody>
      </p:sp>
      <p:pic>
        <p:nvPicPr>
          <p:cNvPr id="38914" name="Рисунок 11"/>
          <p:cNvPicPr>
            <a:picLocks noChangeAspect="1" noChangeArrowheads="1"/>
          </p:cNvPicPr>
          <p:nvPr/>
        </p:nvPicPr>
        <p:blipFill>
          <a:blip r:embed="rId2" cstate="print"/>
          <a:srcRect l="3126" t="2593" b="3922"/>
          <a:stretch>
            <a:fillRect/>
          </a:stretch>
        </p:blipFill>
        <p:spPr bwMode="auto">
          <a:xfrm>
            <a:off x="4286248" y="285728"/>
            <a:ext cx="4534224" cy="3500462"/>
          </a:xfrm>
          <a:prstGeom prst="rect">
            <a:avLst/>
          </a:prstGeom>
          <a:ln>
            <a:noFill/>
          </a:ln>
          <a:effectLst>
            <a:softEdge rad="112500"/>
          </a:effectLst>
        </p:spPr>
      </p:pic>
      <p:pic>
        <p:nvPicPr>
          <p:cNvPr id="38915" name="Рисунок 12"/>
          <p:cNvPicPr>
            <a:picLocks noChangeAspect="1" noChangeArrowheads="1"/>
          </p:cNvPicPr>
          <p:nvPr/>
        </p:nvPicPr>
        <p:blipFill>
          <a:blip r:embed="rId3" cstate="print"/>
          <a:srcRect l="2348" r="13112" b="7200"/>
          <a:stretch>
            <a:fillRect/>
          </a:stretch>
        </p:blipFill>
        <p:spPr bwMode="auto">
          <a:xfrm>
            <a:off x="142844" y="3881636"/>
            <a:ext cx="5143536" cy="2762074"/>
          </a:xfrm>
          <a:prstGeom prst="rect">
            <a:avLst/>
          </a:prstGeom>
          <a:ln>
            <a:noFill/>
          </a:ln>
          <a:effectLst>
            <a:softEdge rad="112500"/>
          </a:effectLst>
        </p:spPr>
      </p:pic>
    </p:spTree>
  </p:cSld>
  <p:clrMapOvr>
    <a:masterClrMapping/>
  </p:clrMapOvr>
  <p:transition>
    <p:split orient="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Рисунок 14"/>
          <p:cNvPicPr>
            <a:picLocks noChangeAspect="1" noChangeArrowheads="1"/>
          </p:cNvPicPr>
          <p:nvPr/>
        </p:nvPicPr>
        <p:blipFill>
          <a:blip r:embed="rId2" cstate="print"/>
          <a:srcRect l="-194" r="16565"/>
          <a:stretch>
            <a:fillRect/>
          </a:stretch>
        </p:blipFill>
        <p:spPr bwMode="auto">
          <a:xfrm>
            <a:off x="4143372" y="3000372"/>
            <a:ext cx="4786314" cy="3500462"/>
          </a:xfrm>
          <a:prstGeom prst="rect">
            <a:avLst/>
          </a:prstGeom>
          <a:ln>
            <a:noFill/>
          </a:ln>
          <a:effectLst>
            <a:softEdge rad="112500"/>
          </a:effectLst>
        </p:spPr>
      </p:pic>
      <p:sp>
        <p:nvSpPr>
          <p:cNvPr id="3" name="Текст 2"/>
          <p:cNvSpPr>
            <a:spLocks noGrp="1"/>
          </p:cNvSpPr>
          <p:nvPr>
            <p:ph type="body" idx="1"/>
          </p:nvPr>
        </p:nvSpPr>
        <p:spPr>
          <a:xfrm>
            <a:off x="179512" y="548680"/>
            <a:ext cx="5544616" cy="648073"/>
          </a:xfrm>
        </p:spPr>
        <p:txBody>
          <a:bodyPr>
            <a:normAutofit lnSpcReduction="10000"/>
          </a:bodyPr>
          <a:lstStyle/>
          <a:p>
            <a:r>
              <a:rPr lang="ru-RU" sz="1900" b="1" dirty="0" smtClean="0"/>
              <a:t>Коллектив школы. Директор – Виктор Владимирович</a:t>
            </a:r>
            <a:endParaRPr lang="ru-RU" sz="1900" dirty="0" smtClean="0"/>
          </a:p>
          <a:p>
            <a:endParaRPr lang="ru-RU" dirty="0"/>
          </a:p>
        </p:txBody>
      </p:sp>
      <p:sp>
        <p:nvSpPr>
          <p:cNvPr id="4" name="Текст 3"/>
          <p:cNvSpPr>
            <a:spLocks noGrp="1"/>
          </p:cNvSpPr>
          <p:nvPr>
            <p:ph type="body" sz="half" idx="3"/>
          </p:nvPr>
        </p:nvSpPr>
        <p:spPr>
          <a:xfrm>
            <a:off x="251520" y="5445224"/>
            <a:ext cx="4041775" cy="504056"/>
          </a:xfrm>
        </p:spPr>
        <p:txBody>
          <a:bodyPr>
            <a:normAutofit/>
          </a:bodyPr>
          <a:lstStyle/>
          <a:p>
            <a:r>
              <a:rPr lang="ru-RU" sz="1800" b="1" dirty="0" smtClean="0"/>
              <a:t>На территории школы</a:t>
            </a:r>
            <a:endParaRPr lang="ru-RU" sz="1800" dirty="0" smtClean="0"/>
          </a:p>
          <a:p>
            <a:endParaRPr lang="ru-RU" dirty="0"/>
          </a:p>
        </p:txBody>
      </p:sp>
      <p:pic>
        <p:nvPicPr>
          <p:cNvPr id="39938" name="Рисунок 13"/>
          <p:cNvPicPr>
            <a:picLocks noChangeAspect="1" noChangeArrowheads="1"/>
          </p:cNvPicPr>
          <p:nvPr/>
        </p:nvPicPr>
        <p:blipFill>
          <a:blip r:embed="rId3" cstate="print"/>
          <a:srcRect l="2273" t="2562"/>
          <a:stretch>
            <a:fillRect/>
          </a:stretch>
        </p:blipFill>
        <p:spPr bwMode="auto">
          <a:xfrm>
            <a:off x="142844" y="1357298"/>
            <a:ext cx="6140739" cy="3367846"/>
          </a:xfrm>
          <a:prstGeom prst="rect">
            <a:avLst/>
          </a:prstGeom>
          <a:ln>
            <a:noFill/>
          </a:ln>
          <a:effectLst>
            <a:softEdge rad="112500"/>
          </a:effectLst>
        </p:spPr>
      </p:pic>
    </p:spTree>
  </p:cSld>
  <p:clrMapOvr>
    <a:masterClrMapping/>
  </p:clrMapOvr>
  <p:transition>
    <p:circl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251520" y="476672"/>
            <a:ext cx="8147248" cy="864096"/>
          </a:xfrm>
        </p:spPr>
        <p:txBody>
          <a:bodyPr>
            <a:normAutofit fontScale="77500" lnSpcReduction="20000"/>
          </a:bodyPr>
          <a:lstStyle/>
          <a:p>
            <a:pPr algn="ctr"/>
            <a:r>
              <a:rPr lang="ru-RU" sz="2300" b="1" dirty="0" smtClean="0"/>
              <a:t>С братьями</a:t>
            </a:r>
            <a:endParaRPr lang="ru-RU" sz="2300" dirty="0" smtClean="0"/>
          </a:p>
          <a:p>
            <a:pPr algn="ctr"/>
            <a:r>
              <a:rPr lang="ru-RU" sz="2300" b="1" dirty="0" smtClean="0"/>
              <a:t> Григорием Владимировичем и  Владимиром Владимировичем</a:t>
            </a:r>
            <a:endParaRPr lang="ru-RU" sz="2300" dirty="0" smtClean="0"/>
          </a:p>
          <a:p>
            <a:pPr algn="ctr"/>
            <a:endParaRPr lang="ru-RU" dirty="0"/>
          </a:p>
        </p:txBody>
      </p:sp>
      <p:sp>
        <p:nvSpPr>
          <p:cNvPr id="409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40961" name="Picture 1"/>
          <p:cNvPicPr>
            <a:picLocks noChangeAspect="1" noChangeArrowheads="1"/>
          </p:cNvPicPr>
          <p:nvPr/>
        </p:nvPicPr>
        <p:blipFill>
          <a:blip r:embed="rId2" cstate="print"/>
          <a:srcRect l="8650" b="4441"/>
          <a:stretch>
            <a:fillRect/>
          </a:stretch>
        </p:blipFill>
        <p:spPr bwMode="auto">
          <a:xfrm>
            <a:off x="2643174" y="1571612"/>
            <a:ext cx="3946760" cy="40867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0963" name="Picture 3"/>
          <p:cNvPicPr>
            <a:picLocks noChangeAspect="1" noChangeArrowheads="1"/>
          </p:cNvPicPr>
          <p:nvPr/>
        </p:nvPicPr>
        <p:blipFill>
          <a:blip r:embed="rId3" cstate="print"/>
          <a:srcRect l="47879" b="2871"/>
          <a:stretch>
            <a:fillRect/>
          </a:stretch>
        </p:blipFill>
        <p:spPr bwMode="auto">
          <a:xfrm>
            <a:off x="0" y="2492896"/>
            <a:ext cx="2590800" cy="37221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0964" name="Picture 4"/>
          <p:cNvPicPr>
            <a:picLocks noChangeAspect="1" noChangeArrowheads="1"/>
          </p:cNvPicPr>
          <p:nvPr/>
        </p:nvPicPr>
        <p:blipFill>
          <a:blip r:embed="rId3" cstate="print"/>
          <a:srcRect l="2201" r="56177" b="23611"/>
          <a:stretch>
            <a:fillRect/>
          </a:stretch>
        </p:blipFill>
        <p:spPr bwMode="auto">
          <a:xfrm>
            <a:off x="6643702" y="2996951"/>
            <a:ext cx="2286016" cy="32357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Содержимое 3"/>
          <p:cNvSpPr>
            <a:spLocks noGrp="1"/>
          </p:cNvSpPr>
          <p:nvPr>
            <p:ph sz="half" idx="1"/>
          </p:nvPr>
        </p:nvSpPr>
        <p:spPr>
          <a:xfrm>
            <a:off x="4427984" y="1556792"/>
            <a:ext cx="4258816" cy="1008111"/>
          </a:xfrm>
        </p:spPr>
        <p:txBody>
          <a:bodyPr>
            <a:normAutofit/>
          </a:bodyPr>
          <a:lstStyle/>
          <a:p>
            <a:r>
              <a:rPr lang="ru-RU" sz="1800" b="1" dirty="0" smtClean="0"/>
              <a:t>Дольников и </a:t>
            </a:r>
            <a:r>
              <a:rPr lang="ru-RU" sz="1800" b="1" dirty="0" err="1" smtClean="0"/>
              <a:t>Покрышкин</a:t>
            </a:r>
            <a:endParaRPr lang="ru-RU" sz="1800" dirty="0"/>
          </a:p>
        </p:txBody>
      </p:sp>
      <p:pic>
        <p:nvPicPr>
          <p:cNvPr id="41986" name="Picture 2"/>
          <p:cNvPicPr>
            <a:picLocks noChangeAspect="1" noChangeArrowheads="1"/>
          </p:cNvPicPr>
          <p:nvPr/>
        </p:nvPicPr>
        <p:blipFill>
          <a:blip r:embed="rId2" cstate="print"/>
          <a:srcRect l="3575" r="7037" b="51049"/>
          <a:stretch>
            <a:fillRect/>
          </a:stretch>
        </p:blipFill>
        <p:spPr bwMode="auto">
          <a:xfrm>
            <a:off x="142844" y="188640"/>
            <a:ext cx="3966156" cy="43119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1987" name="Picture 3"/>
          <p:cNvPicPr>
            <a:picLocks noChangeAspect="1" noChangeArrowheads="1"/>
          </p:cNvPicPr>
          <p:nvPr/>
        </p:nvPicPr>
        <p:blipFill>
          <a:blip r:embed="rId3" cstate="print"/>
          <a:srcRect l="4837" t="6693" r="6959" b="9821"/>
          <a:stretch>
            <a:fillRect/>
          </a:stretch>
        </p:blipFill>
        <p:spPr bwMode="auto">
          <a:xfrm>
            <a:off x="4335274" y="2786058"/>
            <a:ext cx="4237254" cy="39290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diamon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589240"/>
            <a:ext cx="8229600" cy="792088"/>
          </a:xfrm>
        </p:spPr>
        <p:txBody>
          <a:bodyPr>
            <a:noAutofit/>
          </a:bodyPr>
          <a:lstStyle/>
          <a:p>
            <a:r>
              <a:rPr lang="ru-RU" sz="2800" dirty="0" smtClean="0">
                <a:solidFill>
                  <a:schemeClr val="tx1"/>
                </a:solidFill>
                <a:latin typeface="+mn-lt"/>
              </a:rPr>
              <a:t>Виктор Владимирович и автор этой работы</a:t>
            </a:r>
            <a:endParaRPr lang="ru-RU" sz="2800" dirty="0">
              <a:solidFill>
                <a:schemeClr val="tx1"/>
              </a:solidFill>
              <a:latin typeface="+mn-lt"/>
            </a:endParaRPr>
          </a:p>
        </p:txBody>
      </p:sp>
      <p:pic>
        <p:nvPicPr>
          <p:cNvPr id="43010" name="Picture 2" descr="P1120904"/>
          <p:cNvPicPr>
            <a:picLocks noChangeAspect="1" noChangeArrowheads="1"/>
          </p:cNvPicPr>
          <p:nvPr/>
        </p:nvPicPr>
        <p:blipFill>
          <a:blip r:embed="rId2" cstate="print"/>
          <a:srcRect/>
          <a:stretch>
            <a:fillRect/>
          </a:stretch>
        </p:blipFill>
        <p:spPr bwMode="auto">
          <a:xfrm>
            <a:off x="971600" y="188639"/>
            <a:ext cx="7128792" cy="5341103"/>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96752"/>
            <a:ext cx="8229600" cy="2880320"/>
          </a:xfrm>
        </p:spPr>
        <p:txBody>
          <a:bodyPr/>
          <a:lstStyle/>
          <a:p>
            <a:r>
              <a:rPr lang="ru-RU" dirty="0" smtClean="0"/>
              <a:t>Награды и удостоверения</a:t>
            </a:r>
            <a:endParaRPr lang="ru-RU" dirty="0"/>
          </a:p>
        </p:txBody>
      </p:sp>
    </p:spTree>
  </p:cSld>
  <p:clrMapOvr>
    <a:masterClrMapping/>
  </p:clrMapOvr>
  <p:transition>
    <p:newsfla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jpg"/>
          <p:cNvPicPr>
            <a:picLocks noChangeAspect="1"/>
          </p:cNvPicPr>
          <p:nvPr/>
        </p:nvPicPr>
        <p:blipFill>
          <a:blip r:embed="rId2" cstate="print"/>
          <a:srcRect b="2083"/>
          <a:stretch>
            <a:fillRect/>
          </a:stretch>
        </p:blipFill>
        <p:spPr>
          <a:xfrm>
            <a:off x="1619672" y="0"/>
            <a:ext cx="6408711" cy="67151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split orient="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2.jpg"/>
          <p:cNvPicPr>
            <a:picLocks noChangeAspect="1"/>
          </p:cNvPicPr>
          <p:nvPr/>
        </p:nvPicPr>
        <p:blipFill>
          <a:blip r:embed="rId2" cstate="print"/>
          <a:stretch>
            <a:fillRect/>
          </a:stretch>
        </p:blipFill>
        <p:spPr>
          <a:xfrm>
            <a:off x="1109472" y="15240"/>
            <a:ext cx="6925056" cy="68275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pull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3.jpg"/>
          <p:cNvPicPr>
            <a:picLocks noChangeAspect="1"/>
          </p:cNvPicPr>
          <p:nvPr/>
        </p:nvPicPr>
        <p:blipFill>
          <a:blip r:embed="rId2" cstate="print"/>
          <a:srcRect l="2773" t="2915" r="1800" b="6403"/>
          <a:stretch>
            <a:fillRect/>
          </a:stretch>
        </p:blipFill>
        <p:spPr>
          <a:xfrm>
            <a:off x="1000100" y="1214422"/>
            <a:ext cx="7097091" cy="45005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188640"/>
            <a:ext cx="7166600" cy="3528392"/>
          </a:xfrm>
        </p:spPr>
        <p:txBody>
          <a:bodyPr>
            <a:normAutofit fontScale="92500" lnSpcReduction="10000"/>
          </a:bodyPr>
          <a:lstStyle/>
          <a:p>
            <a:pPr algn="just"/>
            <a:r>
              <a:rPr lang="ru-RU" sz="2000" dirty="0" smtClean="0"/>
              <a:t>По дороге на Могилев есть деревня Добрая. Проезжаем эту деревню, речку, мост, поднимаемся в гору, и начинается деревня Рекотка (партизанская деревня), разместившаяся как бы на возвышенности. Вокруг лес богатый грибами, ягодами, орехами и другими дарами леса. Именно в этой деревеньке родился герой моей работы Фомченко Виктор Владимирович. Деревня вытянута с севера на юг вдоль реки Косянка. Через речку построен большой деревянный, с перилами, мост через реку Косянку. На этом мосту, как вспоминает Виктор Владимирович, проходили танцы, пели песни под баян или гармонь, одним словом, собиралась молодежь. </a:t>
            </a:r>
          </a:p>
          <a:p>
            <a:endParaRPr lang="ru-RU" sz="2000" dirty="0"/>
          </a:p>
        </p:txBody>
      </p:sp>
      <p:pic>
        <p:nvPicPr>
          <p:cNvPr id="1026" name="Picture 2"/>
          <p:cNvPicPr>
            <a:picLocks noChangeAspect="1" noChangeArrowheads="1"/>
          </p:cNvPicPr>
          <p:nvPr/>
        </p:nvPicPr>
        <p:blipFill>
          <a:blip r:embed="rId2" cstate="print"/>
          <a:srcRect/>
          <a:stretch>
            <a:fillRect/>
          </a:stretch>
        </p:blipFill>
        <p:spPr bwMode="auto">
          <a:xfrm>
            <a:off x="3571868" y="3429000"/>
            <a:ext cx="5295898" cy="32193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4.jpg"/>
          <p:cNvPicPr>
            <a:picLocks noChangeAspect="1"/>
          </p:cNvPicPr>
          <p:nvPr/>
        </p:nvPicPr>
        <p:blipFill>
          <a:blip r:embed="rId2" cstate="print"/>
          <a:srcRect l="3391" t="2915" b="6403"/>
          <a:stretch>
            <a:fillRect/>
          </a:stretch>
        </p:blipFill>
        <p:spPr>
          <a:xfrm>
            <a:off x="1643042" y="1285860"/>
            <a:ext cx="6278883" cy="45005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wheel spokes="8"/>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фото7.jpg"/>
          <p:cNvPicPr>
            <a:picLocks noChangeAspect="1"/>
          </p:cNvPicPr>
          <p:nvPr/>
        </p:nvPicPr>
        <p:blipFill>
          <a:blip r:embed="rId2" cstate="print"/>
          <a:srcRect l="488" b="3125"/>
          <a:stretch>
            <a:fillRect/>
          </a:stretch>
        </p:blipFill>
        <p:spPr>
          <a:xfrm>
            <a:off x="1928794" y="214290"/>
            <a:ext cx="5026862" cy="64294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pull dir="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фото8.jpg"/>
          <p:cNvPicPr>
            <a:picLocks noChangeAspect="1"/>
          </p:cNvPicPr>
          <p:nvPr/>
        </p:nvPicPr>
        <p:blipFill>
          <a:blip r:embed="rId2" cstate="print"/>
          <a:srcRect l="3767" r="1048"/>
          <a:stretch>
            <a:fillRect/>
          </a:stretch>
        </p:blipFill>
        <p:spPr>
          <a:xfrm>
            <a:off x="2143108" y="0"/>
            <a:ext cx="500066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pull dir="l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фото9.jpg"/>
          <p:cNvPicPr>
            <a:picLocks noChangeAspect="1"/>
          </p:cNvPicPr>
          <p:nvPr/>
        </p:nvPicPr>
        <p:blipFill>
          <a:blip r:embed="rId2" cstate="print"/>
          <a:stretch>
            <a:fillRect/>
          </a:stretch>
        </p:blipFill>
        <p:spPr>
          <a:xfrm>
            <a:off x="2221255" y="0"/>
            <a:ext cx="470149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circl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14282" y="714356"/>
            <a:ext cx="8715436" cy="55399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ea typeface="Calibri" pitchFamily="34" charset="0"/>
                <a:cs typeface="Times New Roman" pitchFamily="18" charset="0"/>
              </a:rPr>
              <a:t>Да, людская память имеет свойство утрачиваться. Люди очень часто забывают о многом. Но есть такие вещи, которые навсегда оставляют след в нашей памяти. И, хотя я не имею абсолютно никакого отношения к семье </a:t>
            </a:r>
            <a:r>
              <a:rPr kumimoji="0" lang="ru-RU" sz="2000" b="0" i="0" u="none" strike="noStrike" cap="none" normalizeH="0" baseline="0" dirty="0" err="1" smtClean="0">
                <a:ln>
                  <a:noFill/>
                </a:ln>
                <a:solidFill>
                  <a:schemeClr val="tx1"/>
                </a:solidFill>
                <a:effectLst/>
                <a:ea typeface="Calibri" pitchFamily="34" charset="0"/>
                <a:cs typeface="Times New Roman" pitchFamily="18" charset="0"/>
              </a:rPr>
              <a:t>Фомченко</a:t>
            </a:r>
            <a:r>
              <a:rPr kumimoji="0" lang="ru-RU" sz="2000" b="0" i="0" u="none" strike="noStrike" cap="none" normalizeH="0" baseline="0" dirty="0" smtClean="0">
                <a:ln>
                  <a:noFill/>
                </a:ln>
                <a:solidFill>
                  <a:schemeClr val="tx1"/>
                </a:solidFill>
                <a:effectLst/>
                <a:ea typeface="Calibri" pitchFamily="34" charset="0"/>
                <a:cs typeface="Times New Roman" pitchFamily="18" charset="0"/>
              </a:rPr>
              <a:t> Виктора Владимировича, мое заочное знакомство с этими удивительными людьми заняло не последнее место в моей душе. Жизненный путь Владимира Петровича, его сыновей, учеников, односельчан… Разве все это не стоит упоминания? А подвиги простого учителя, инвалида и в годы войны и в послевоенный период, я думаю, никого не оставят равнодушным. «Да, вся жизнь </a:t>
            </a:r>
            <a:r>
              <a:rPr kumimoji="0" lang="ru-RU" sz="2000" b="0" i="0" u="none" strike="noStrike" cap="none" normalizeH="0" baseline="0" dirty="0" err="1" smtClean="0">
                <a:ln>
                  <a:noFill/>
                </a:ln>
                <a:solidFill>
                  <a:schemeClr val="tx1"/>
                </a:solidFill>
                <a:effectLst/>
                <a:ea typeface="Calibri" pitchFamily="34" charset="0"/>
                <a:cs typeface="Times New Roman" pitchFamily="18" charset="0"/>
              </a:rPr>
              <a:t>Фомченко</a:t>
            </a:r>
            <a:r>
              <a:rPr kumimoji="0" lang="ru-RU" sz="2000" b="0" i="0" u="none" strike="noStrike" cap="none" normalizeH="0" baseline="0" dirty="0" smtClean="0">
                <a:ln>
                  <a:noFill/>
                </a:ln>
                <a:solidFill>
                  <a:schemeClr val="tx1"/>
                </a:solidFill>
                <a:effectLst/>
                <a:ea typeface="Calibri" pitchFamily="34" charset="0"/>
                <a:cs typeface="Times New Roman" pitchFamily="18" charset="0"/>
              </a:rPr>
              <a:t>  В.В. – подвиг! Это неутомимый труженик!» - вспоминает одноклассница и коллега по работе Наумова О.Г.</a:t>
            </a:r>
          </a:p>
          <a:p>
            <a:pPr marL="0" marR="0" lvl="0" indent="450850" algn="just" defTabSz="914400" rtl="0" eaLnBrk="1" fontAlgn="base" latinLnBrk="0" hangingPunct="1">
              <a:lnSpc>
                <a:spcPct val="100000"/>
              </a:lnSpc>
              <a:spcBef>
                <a:spcPct val="0"/>
              </a:spcBef>
              <a:spcAft>
                <a:spcPct val="0"/>
              </a:spcAft>
              <a:buClrTx/>
              <a:buSzTx/>
              <a:buFontTx/>
              <a:buNone/>
              <a:tabLst/>
            </a:pPr>
            <a:endParaRPr lang="ru-RU" sz="2000" dirty="0" smtClean="0">
              <a:ea typeface="Calibri" pitchFamily="34" charset="0"/>
              <a:cs typeface="Times New Roman" pitchFamily="18" charset="0"/>
            </a:endParaRPr>
          </a:p>
          <a:p>
            <a:pPr indent="450850" algn="just" fontAlgn="base">
              <a:spcBef>
                <a:spcPct val="0"/>
              </a:spcBef>
              <a:spcAft>
                <a:spcPct val="0"/>
              </a:spcAft>
            </a:pPr>
            <a:r>
              <a:rPr lang="ru-RU" sz="2000" dirty="0" smtClean="0"/>
              <a:t>С каждым годом таких людей, как Виктор Владимирович становится все меньше и меньше. И скоро их совсем не станет. Не станет людей… Но память о них мы, молодое поколение, сохраним навсегда!    </a:t>
            </a:r>
          </a:p>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endParaRPr>
          </a:p>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pull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067944" y="620688"/>
            <a:ext cx="4576022" cy="5688672"/>
          </a:xfrm>
        </p:spPr>
        <p:txBody>
          <a:bodyPr>
            <a:normAutofit/>
          </a:bodyPr>
          <a:lstStyle/>
          <a:p>
            <a:pPr algn="just"/>
            <a:r>
              <a:rPr lang="ru-RU" sz="2000" dirty="0" smtClean="0"/>
              <a:t>…Весть о начале войны застала 16-летнего юношу в родной деревне Рекотка. Думалось, что фашистскую армаду остановят, разобьют, и фронт не дойдет до Горок. Но сведения с передовой поступали все более тревожные. С запада стала слышна артиллерийская канонада. </a:t>
            </a:r>
          </a:p>
          <a:p>
            <a:pPr algn="just"/>
            <a:r>
              <a:rPr lang="ru-RU" sz="2000" dirty="0" smtClean="0"/>
              <a:t>Виктор вместе с братом Гришей и другими односельчанами допризывного возраста направились в райвоенкомат, но гитлеровцы уже заняли райцентр и ребята возвратились домой.</a:t>
            </a:r>
            <a:endParaRPr lang="ru-RU" sz="2000" dirty="0"/>
          </a:p>
        </p:txBody>
      </p:sp>
      <p:pic>
        <p:nvPicPr>
          <p:cNvPr id="2050" name="Picture 2"/>
          <p:cNvPicPr>
            <a:picLocks noChangeAspect="1" noChangeArrowheads="1"/>
          </p:cNvPicPr>
          <p:nvPr/>
        </p:nvPicPr>
        <p:blipFill>
          <a:blip r:embed="rId2" cstate="print"/>
          <a:srcRect l="38891" t="2145" r="2560" b="4521"/>
          <a:stretch>
            <a:fillRect/>
          </a:stretch>
        </p:blipFill>
        <p:spPr bwMode="auto">
          <a:xfrm>
            <a:off x="357158" y="928669"/>
            <a:ext cx="3500462" cy="45587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476672"/>
            <a:ext cx="8534752" cy="4176464"/>
          </a:xfrm>
        </p:spPr>
        <p:txBody>
          <a:bodyPr>
            <a:normAutofit/>
          </a:bodyPr>
          <a:lstStyle/>
          <a:p>
            <a:pPr algn="just"/>
            <a:r>
              <a:rPr lang="ru-RU" sz="2000" dirty="0" smtClean="0"/>
              <a:t>Отец Виктора – учитель Владимир Петрович думал о народном горе, волновался за судьбу учеников и своих детей. А их у Владимира Петровича и Евдокии </a:t>
            </a:r>
            <a:r>
              <a:rPr lang="ru-RU" sz="2000" dirty="0" err="1" smtClean="0"/>
              <a:t>Панкратовны</a:t>
            </a:r>
            <a:r>
              <a:rPr lang="ru-RU" sz="2000" dirty="0" smtClean="0"/>
              <a:t> было шестеро: Владимир учился в военном училище, а двое сыновей и три дочери жили с ними.</a:t>
            </a:r>
          </a:p>
          <a:p>
            <a:pPr algn="just"/>
            <a:r>
              <a:rPr lang="ru-RU" sz="2000" dirty="0" smtClean="0"/>
              <a:t> Выход он видел в борьбе с оккупантами. И учитель создает подпольную группу, в которую входили школьники, его дети и некоторые другие патриоты </a:t>
            </a:r>
            <a:r>
              <a:rPr lang="ru-RU" sz="2000" dirty="0" err="1" smtClean="0"/>
              <a:t>Рекотки</a:t>
            </a:r>
            <a:r>
              <a:rPr lang="ru-RU" sz="2000" dirty="0" smtClean="0"/>
              <a:t> и окрестных деревень.</a:t>
            </a:r>
          </a:p>
          <a:p>
            <a:endParaRPr lang="ru-RU" sz="2200" dirty="0" smtClean="0"/>
          </a:p>
          <a:p>
            <a:endParaRPr lang="ru-RU" sz="2200" dirty="0" smtClean="0"/>
          </a:p>
          <a:p>
            <a:pPr algn="r"/>
            <a:r>
              <a:rPr lang="ru-RU" sz="1800" dirty="0" smtClean="0"/>
              <a:t>Родители</a:t>
            </a:r>
          </a:p>
          <a:p>
            <a:pPr algn="r">
              <a:buNone/>
            </a:pPr>
            <a:r>
              <a:rPr lang="ru-RU" sz="1800" dirty="0" smtClean="0"/>
              <a:t> Виктора Владимировича</a:t>
            </a:r>
            <a:endParaRPr lang="ru-RU" sz="1800" dirty="0"/>
          </a:p>
        </p:txBody>
      </p:sp>
      <p:pic>
        <p:nvPicPr>
          <p:cNvPr id="3074" name="Рисунок 4"/>
          <p:cNvPicPr>
            <a:picLocks noChangeAspect="1" noChangeArrowheads="1"/>
          </p:cNvPicPr>
          <p:nvPr/>
        </p:nvPicPr>
        <p:blipFill>
          <a:blip r:embed="rId2" cstate="print"/>
          <a:srcRect l="6589" t="56051" r="2696" b="1592"/>
          <a:stretch>
            <a:fillRect/>
          </a:stretch>
        </p:blipFill>
        <p:spPr bwMode="auto">
          <a:xfrm>
            <a:off x="642910" y="3143248"/>
            <a:ext cx="4357718" cy="33575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wipe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42910" y="188640"/>
            <a:ext cx="7929618" cy="6480720"/>
          </a:xfrm>
        </p:spPr>
        <p:txBody>
          <a:bodyPr>
            <a:normAutofit lnSpcReduction="10000"/>
          </a:bodyPr>
          <a:lstStyle/>
          <a:p>
            <a:pPr algn="just"/>
            <a:r>
              <a:rPr lang="ru-RU" sz="2000" dirty="0" smtClean="0"/>
              <a:t>Подпольщики собирали и прятали в тайниках оружие и боеприпасы, переписывали и распространяли в соседних селах и райцентре листовки, в которых содержался призыв к саботажу распоряжений оккупационных властей по сбору и сдаче немцам продовольствия, к вооруженной борьбе с врагом.</a:t>
            </a:r>
            <a:endParaRPr lang="ru-RU" dirty="0" smtClean="0"/>
          </a:p>
          <a:p>
            <a:pPr algn="just"/>
            <a:r>
              <a:rPr lang="ru-RU" sz="2000" dirty="0" smtClean="0"/>
              <a:t>Юноши приметили, что по дороге </a:t>
            </a:r>
            <a:r>
              <a:rPr lang="ru-RU" sz="2000" dirty="0" err="1" smtClean="0"/>
              <a:t>Панкратовка-Рекотка-Мошково</a:t>
            </a:r>
            <a:r>
              <a:rPr lang="ru-RU" sz="2000" dirty="0" smtClean="0"/>
              <a:t> в направлении Дрибина время от времени ездят группы немцев численностью до взвода. Подпольщики решили совершить на них нападение. Юноши дружным кинжальным огнем уничтожили 12 немцев. </a:t>
            </a:r>
          </a:p>
          <a:p>
            <a:pPr algn="just"/>
            <a:r>
              <a:rPr lang="ru-RU" sz="2000" dirty="0" smtClean="0"/>
              <a:t>Однажды около деревни </a:t>
            </a:r>
            <a:r>
              <a:rPr lang="ru-RU" sz="2000" dirty="0" err="1" smtClean="0"/>
              <a:t>Голышино</a:t>
            </a:r>
            <a:r>
              <a:rPr lang="ru-RU" sz="2000" dirty="0" smtClean="0"/>
              <a:t> полицейские задержали Виктора, который вел разведку, и избили до потери сознания и признаков жизни. Решив, что он мертв, полицейские уехали. А местные жители спасли Виктора. Оставаться в деревне было опасно. Руководители подполья Владимир Фомченко и Василий Старовойтов переправили подпольщиков в лес. В ряды партизан ушел и Владимир Петрович с двумя сыновьями и тремя дочерьми. Фашисты остервенели. Они ворвались в деревню, казнили Евдокию </a:t>
            </a:r>
            <a:r>
              <a:rPr lang="ru-RU" sz="2000" dirty="0" err="1" smtClean="0"/>
              <a:t>Панкратовну</a:t>
            </a:r>
            <a:r>
              <a:rPr lang="ru-RU" sz="2000" dirty="0" smtClean="0"/>
              <a:t>, сожгли дом, издевались над сельчанами.</a:t>
            </a:r>
          </a:p>
          <a:p>
            <a:pPr algn="just"/>
            <a:endParaRPr lang="ru-RU" sz="2000" dirty="0"/>
          </a:p>
        </p:txBody>
      </p:sp>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sz="half" idx="1"/>
          </p:nvPr>
        </p:nvSpPr>
        <p:spPr>
          <a:xfrm>
            <a:off x="3575050" y="357166"/>
            <a:ext cx="5140354" cy="5768997"/>
          </a:xfrm>
        </p:spPr>
        <p:txBody>
          <a:bodyPr>
            <a:noAutofit/>
          </a:bodyPr>
          <a:lstStyle/>
          <a:p>
            <a:pPr algn="just"/>
            <a:r>
              <a:rPr lang="ru-RU" sz="1800" dirty="0" smtClean="0"/>
              <a:t>В октябре 1943 года партизаны соединились с частями Красной Армии. Виктор Фомченко становится командиром минометного расчета и участвует в кровопролитных боях под Витебском. Недолго ему  пришлось воевать в рядах  фронтовиков.</a:t>
            </a:r>
          </a:p>
          <a:p>
            <a:pPr algn="just"/>
            <a:r>
              <a:rPr lang="ru-RU" sz="1800" dirty="0" smtClean="0"/>
              <a:t>18 января 1944 года Виктор Фомченко был тяжело ранен. Осколком разорвавшегося снаряда ему оторвало ногу, раскрошило челюсть, ошпарило спину. Его лечили сначала в полевом госпитале, а затем в трех московских госпиталях. Опытные хирурги сделали семь сложных операций, медики немало дней и ночей провели у постели солдата, спасли ему жизнь. Более года провел он в госпиталях. За это время при помощи учителей усвоил все учебные дисциплины за десятый класс (перед войной он закончил девять классов) и получил аттестат зрелости с отличием</a:t>
            </a:r>
            <a:endParaRPr lang="ru-RU" sz="1800" dirty="0"/>
          </a:p>
        </p:txBody>
      </p:sp>
      <p:pic>
        <p:nvPicPr>
          <p:cNvPr id="5" name="Рисунок 6"/>
          <p:cNvPicPr>
            <a:picLocks noChangeAspect="1" noChangeArrowheads="1"/>
          </p:cNvPicPr>
          <p:nvPr/>
        </p:nvPicPr>
        <p:blipFill>
          <a:blip r:embed="rId2" cstate="print"/>
          <a:srcRect l="2739" t="2396" r="49369" b="8978"/>
          <a:stretch>
            <a:fillRect/>
          </a:stretch>
        </p:blipFill>
        <p:spPr bwMode="auto">
          <a:xfrm>
            <a:off x="500034" y="785794"/>
            <a:ext cx="3143272" cy="47863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pull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2"/>
          </p:nvPr>
        </p:nvSpPr>
        <p:spPr>
          <a:xfrm>
            <a:off x="357158" y="214290"/>
            <a:ext cx="4000528" cy="6215106"/>
          </a:xfrm>
        </p:spPr>
        <p:txBody>
          <a:bodyPr>
            <a:noAutofit/>
          </a:bodyPr>
          <a:lstStyle/>
          <a:p>
            <a:pPr algn="just"/>
            <a:r>
              <a:rPr lang="ru-RU" sz="1600" dirty="0" smtClean="0"/>
              <a:t>Возвратился домой в начале 1945 года. Ему предложили стать учителем географии в родной </a:t>
            </a:r>
            <a:r>
              <a:rPr lang="ru-RU" sz="1600" dirty="0" err="1" smtClean="0"/>
              <a:t>Панкратовской</a:t>
            </a:r>
            <a:r>
              <a:rPr lang="ru-RU" sz="1600" dirty="0" smtClean="0"/>
              <a:t> школе. Нелегко было Виктору постигать азы педагогического дела. Сила воли и целеустремленность и здесь помогли. Виктор поступает на заочное отделение </a:t>
            </a:r>
            <a:r>
              <a:rPr lang="ru-RU" sz="1600" dirty="0" err="1" smtClean="0"/>
              <a:t>геофака</a:t>
            </a:r>
            <a:r>
              <a:rPr lang="ru-RU" sz="1600" dirty="0" smtClean="0"/>
              <a:t> БГУ, шаг за шагом овладевает знанием своего предмета и методики преподавания. Ему доверили работать завучем школы, а с 1951 года Виктор Владимирович 35 лет бессменно был директором </a:t>
            </a:r>
            <a:r>
              <a:rPr lang="ru-RU" sz="1600" dirty="0" err="1" smtClean="0"/>
              <a:t>Панкратовской</a:t>
            </a:r>
            <a:r>
              <a:rPr lang="ru-RU" sz="1600" dirty="0" smtClean="0"/>
              <a:t> средней школы. Хотя поначалу он сам и не знал, что именно здесь его призвание, что школа станет главным делом его жизни, что здесь разовьются его организаторские способности и педагогическое дарование, в полной мере проявятся лучшие  душевные качества. И первое среди них – любовь к детям. </a:t>
            </a:r>
          </a:p>
          <a:p>
            <a:pPr algn="just"/>
            <a:endParaRPr lang="ru-RU" sz="1800" dirty="0"/>
          </a:p>
        </p:txBody>
      </p:sp>
      <p:sp>
        <p:nvSpPr>
          <p:cNvPr id="4" name="Содержимое 3"/>
          <p:cNvSpPr>
            <a:spLocks noGrp="1"/>
          </p:cNvSpPr>
          <p:nvPr>
            <p:ph sz="half" idx="1"/>
          </p:nvPr>
        </p:nvSpPr>
        <p:spPr>
          <a:xfrm>
            <a:off x="4355976" y="5589240"/>
            <a:ext cx="4330824" cy="1268760"/>
          </a:xfrm>
        </p:spPr>
        <p:txBody>
          <a:bodyPr>
            <a:normAutofit/>
          </a:bodyPr>
          <a:lstStyle/>
          <a:p>
            <a:pPr algn="ctr"/>
            <a:r>
              <a:rPr lang="ru-RU" sz="1800" b="1" dirty="0" smtClean="0"/>
              <a:t>С женой Анной </a:t>
            </a:r>
            <a:endParaRPr lang="ru-RU" sz="1800" dirty="0"/>
          </a:p>
        </p:txBody>
      </p:sp>
      <p:pic>
        <p:nvPicPr>
          <p:cNvPr id="1026" name="Рисунок 7"/>
          <p:cNvPicPr>
            <a:picLocks noChangeAspect="1" noChangeArrowheads="1"/>
          </p:cNvPicPr>
          <p:nvPr/>
        </p:nvPicPr>
        <p:blipFill>
          <a:blip r:embed="rId2" cstate="print"/>
          <a:srcRect l="49989"/>
          <a:stretch>
            <a:fillRect/>
          </a:stretch>
        </p:blipFill>
        <p:spPr bwMode="auto">
          <a:xfrm>
            <a:off x="4499992" y="260648"/>
            <a:ext cx="4219575" cy="5298777"/>
          </a:xfrm>
          <a:prstGeom prst="rect">
            <a:avLst/>
          </a:prstGeom>
          <a:ln>
            <a:noFill/>
          </a:ln>
          <a:effectLst>
            <a:softEdge rad="112500"/>
          </a:effectLst>
        </p:spPr>
      </p:pic>
    </p:spTree>
  </p:cSld>
  <p:clrMapOvr>
    <a:masterClrMapping/>
  </p:clrMapOvr>
  <p:transition>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2"/>
          </p:nvPr>
        </p:nvSpPr>
        <p:spPr>
          <a:xfrm>
            <a:off x="714348" y="260648"/>
            <a:ext cx="3643338" cy="5865515"/>
          </a:xfrm>
        </p:spPr>
        <p:txBody>
          <a:bodyPr>
            <a:normAutofit/>
          </a:bodyPr>
          <a:lstStyle/>
          <a:p>
            <a:pPr algn="just"/>
            <a:r>
              <a:rPr lang="ru-RU" sz="2000" dirty="0" smtClean="0"/>
              <a:t>Школа размещалась в </a:t>
            </a:r>
            <a:r>
              <a:rPr lang="ru-RU" sz="2000" dirty="0" err="1" smtClean="0"/>
              <a:t>полуветхом</a:t>
            </a:r>
            <a:r>
              <a:rPr lang="ru-RU" sz="2000" dirty="0" smtClean="0"/>
              <a:t> здании на шесть классных комнат, работала в три смены. В стране вводился средний всеобуч, из семилетней школа реорганизовывалась  в среднюю.</a:t>
            </a:r>
          </a:p>
          <a:p>
            <a:pPr algn="just"/>
            <a:r>
              <a:rPr lang="ru-RU" sz="2000" dirty="0" smtClean="0"/>
              <a:t>И директор организовал строительство зданий для школы методом народной стройки, изыскивая стройматериалы, транспорт, денежные средства, сам был за инженера прораба. На все это ушло десять лет. И все эти годы директор работал без отпуска и отдыха. </a:t>
            </a:r>
          </a:p>
          <a:p>
            <a:pPr algn="just"/>
            <a:endParaRPr lang="ru-RU" sz="2000" dirty="0"/>
          </a:p>
        </p:txBody>
      </p:sp>
      <p:sp>
        <p:nvSpPr>
          <p:cNvPr id="4" name="Содержимое 3"/>
          <p:cNvSpPr>
            <a:spLocks noGrp="1"/>
          </p:cNvSpPr>
          <p:nvPr>
            <p:ph sz="half" idx="1"/>
          </p:nvPr>
        </p:nvSpPr>
        <p:spPr>
          <a:xfrm>
            <a:off x="4644008" y="5445224"/>
            <a:ext cx="4042792" cy="680939"/>
          </a:xfrm>
        </p:spPr>
        <p:txBody>
          <a:bodyPr/>
          <a:lstStyle/>
          <a:p>
            <a:pPr algn="ctr"/>
            <a:r>
              <a:rPr lang="ru-RU" sz="1800" dirty="0" smtClean="0"/>
              <a:t>З</a:t>
            </a:r>
            <a:r>
              <a:rPr lang="ru-RU" sz="1800" b="1" dirty="0" smtClean="0"/>
              <a:t>дание школы</a:t>
            </a:r>
            <a:endParaRPr lang="ru-RU" sz="1800" dirty="0" smtClean="0"/>
          </a:p>
          <a:p>
            <a:endParaRPr lang="ru-RU" dirty="0"/>
          </a:p>
        </p:txBody>
      </p:sp>
      <p:pic>
        <p:nvPicPr>
          <p:cNvPr id="2050" name="Рисунок 17"/>
          <p:cNvPicPr>
            <a:picLocks noChangeAspect="1" noChangeArrowheads="1"/>
          </p:cNvPicPr>
          <p:nvPr/>
        </p:nvPicPr>
        <p:blipFill>
          <a:blip r:embed="rId2" cstate="print"/>
          <a:srcRect l="3169" t="2132" b="3538"/>
          <a:stretch>
            <a:fillRect/>
          </a:stretch>
        </p:blipFill>
        <p:spPr bwMode="auto">
          <a:xfrm>
            <a:off x="4572000" y="714356"/>
            <a:ext cx="4400908" cy="4143404"/>
          </a:xfrm>
          <a:prstGeom prst="rect">
            <a:avLst/>
          </a:prstGeom>
          <a:ln>
            <a:noFill/>
          </a:ln>
          <a:effectLst>
            <a:softEdge rad="112500"/>
          </a:effectLst>
        </p:spPr>
      </p:pic>
    </p:spTree>
  </p:cSld>
  <p:clrMapOvr>
    <a:masterClrMapping/>
  </p:clrMapOvr>
  <p:transition>
    <p:pull dir="l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Официальная">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Официальная">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152</TotalTime>
  <Words>1625</Words>
  <Application>Microsoft Office PowerPoint</Application>
  <PresentationFormat>Экран (4:3)</PresentationFormat>
  <Paragraphs>53</Paragraphs>
  <Slides>34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34</vt:i4>
      </vt:variant>
    </vt:vector>
  </HeadingPairs>
  <TitlesOfParts>
    <vt:vector size="35" baseType="lpstr">
      <vt:lpstr>Апекс</vt:lpstr>
      <vt:lpstr>«Имя твори делами своими»</vt:lpstr>
      <vt:lpstr>Виктор Владимирович Фомченко</vt:lpstr>
      <vt:lpstr>Слайд 3</vt:lpstr>
      <vt:lpstr>Слайд 4</vt:lpstr>
      <vt:lpstr>Слайд 5</vt:lpstr>
      <vt:lpstr>Слайд 6</vt:lpstr>
      <vt:lpstr>Слайд 7</vt:lpstr>
      <vt:lpstr>Слайд 8</vt:lpstr>
      <vt:lpstr>Слайд 9</vt:lpstr>
      <vt:lpstr>Панкратовская СШ по постановке учебно-воспитательной работы в то время занимала ведущее место в области и республике. В ней работал сплоченный коллектив педагогов, который воспитывал достойных граждан Родины.   </vt:lpstr>
      <vt:lpstr>Слайд 11</vt:lpstr>
      <vt:lpstr>Слайд 12</vt:lpstr>
      <vt:lpstr>Слайд 13</vt:lpstr>
      <vt:lpstr>Слайд 14</vt:lpstr>
      <vt:lpstr>Слайд 15</vt:lpstr>
      <vt:lpstr>Фото из архива семьи Фомченко</vt:lpstr>
      <vt:lpstr>Слайд 17</vt:lpstr>
      <vt:lpstr>Слайд 18</vt:lpstr>
      <vt:lpstr>25-й выпуск студентов Белорусского Государственного университета им В.И.Ленина </vt:lpstr>
      <vt:lpstr>Слайд 20</vt:lpstr>
      <vt:lpstr>Слайд 21</vt:lpstr>
      <vt:lpstr>Слайд 22</vt:lpstr>
      <vt:lpstr>Слайд 23</vt:lpstr>
      <vt:lpstr>Слайд 24</vt:lpstr>
      <vt:lpstr>Виктор Владимирович и автор этой работы</vt:lpstr>
      <vt:lpstr>Награды и удостоверения</vt:lpstr>
      <vt:lpstr>Слайд 27</vt:lpstr>
      <vt:lpstr>Слайд 28</vt:lpstr>
      <vt:lpstr>Слайд 29</vt:lpstr>
      <vt:lpstr>Слайд 30</vt:lpstr>
      <vt:lpstr>Слайд 31</vt:lpstr>
      <vt:lpstr>Слайд 32</vt:lpstr>
      <vt:lpstr>Слайд 33</vt:lpstr>
      <vt:lpstr>Слайд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«Имя свое твори делами своими»</dc:title>
  <dc:creator>Арр</dc:creator>
  <cp:lastModifiedBy>Ученик_10</cp:lastModifiedBy>
  <cp:revision>23</cp:revision>
  <dcterms:created xsi:type="dcterms:W3CDTF">2012-02-27T17:00:13Z</dcterms:created>
  <dcterms:modified xsi:type="dcterms:W3CDTF">2012-02-28T10:02:12Z</dcterms:modified>
</cp:coreProperties>
</file>